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27"/>
  </p:notesMasterIdLst>
  <p:handoutMasterIdLst>
    <p:handoutMasterId r:id="rId28"/>
  </p:handoutMasterIdLst>
  <p:sldIdLst>
    <p:sldId id="899" r:id="rId2"/>
    <p:sldId id="877" r:id="rId3"/>
    <p:sldId id="878" r:id="rId4"/>
    <p:sldId id="879" r:id="rId5"/>
    <p:sldId id="880" r:id="rId6"/>
    <p:sldId id="881" r:id="rId7"/>
    <p:sldId id="900" r:id="rId8"/>
    <p:sldId id="882" r:id="rId9"/>
    <p:sldId id="901" r:id="rId10"/>
    <p:sldId id="883" r:id="rId11"/>
    <p:sldId id="886" r:id="rId12"/>
    <p:sldId id="887" r:id="rId13"/>
    <p:sldId id="902" r:id="rId14"/>
    <p:sldId id="888" r:id="rId15"/>
    <p:sldId id="889" r:id="rId16"/>
    <p:sldId id="890" r:id="rId17"/>
    <p:sldId id="891" r:id="rId18"/>
    <p:sldId id="892" r:id="rId19"/>
    <p:sldId id="893" r:id="rId20"/>
    <p:sldId id="894" r:id="rId21"/>
    <p:sldId id="896" r:id="rId22"/>
    <p:sldId id="895" r:id="rId23"/>
    <p:sldId id="897" r:id="rId24"/>
    <p:sldId id="898" r:id="rId25"/>
    <p:sldId id="275" r:id="rId26"/>
  </p:sldIdLst>
  <p:sldSz cx="9144000" cy="5143500" type="screen16x9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99AE"/>
    <a:srgbClr val="FFFFD5"/>
    <a:srgbClr val="4F81BD"/>
    <a:srgbClr val="5A8DDC"/>
    <a:srgbClr val="64B7CE"/>
    <a:srgbClr val="009994"/>
    <a:srgbClr val="AE4225"/>
    <a:srgbClr val="B14922"/>
    <a:srgbClr val="DB99B7"/>
    <a:srgbClr val="D6E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5" autoAdjust="0"/>
    <p:restoredTop sz="94362" autoAdjust="0"/>
  </p:normalViewPr>
  <p:slideViewPr>
    <p:cSldViewPr>
      <p:cViewPr>
        <p:scale>
          <a:sx n="125" d="100"/>
          <a:sy n="125" d="100"/>
        </p:scale>
        <p:origin x="-1422" y="-768"/>
      </p:cViewPr>
      <p:guideLst>
        <p:guide orient="horz" pos="162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2022-01-17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2022-01-17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66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2020"/>
          <a:stretch/>
        </p:blipFill>
        <p:spPr bwMode="auto">
          <a:xfrm>
            <a:off x="2205099" y="51470"/>
            <a:ext cx="4649279" cy="348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139825" y="4198382"/>
            <a:ext cx="7137400" cy="400050"/>
          </a:xfrm>
          <a:prstGeom prst="roundRect">
            <a:avLst>
              <a:gd name="adj" fmla="val 16667"/>
            </a:avLst>
          </a:prstGeom>
          <a:solidFill>
            <a:srgbClr val="009994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2205099" y="4229100"/>
            <a:ext cx="500685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자바스크립트 프로그래밍 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입문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(2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3" y="4857750"/>
            <a:ext cx="1228725" cy="192882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ctrTitle"/>
          </p:nvPr>
        </p:nvSpPr>
        <p:spPr>
          <a:xfrm>
            <a:off x="3347864" y="3461474"/>
            <a:ext cx="4693575" cy="718354"/>
          </a:xfrm>
        </p:spPr>
        <p:txBody>
          <a:bodyPr/>
          <a:lstStyle>
            <a:lvl1pPr algn="ctr">
              <a:defRPr sz="3200">
                <a:solidFill>
                  <a:srgbClr val="4F81BD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70247"/>
            <a:ext cx="6172200" cy="422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762545"/>
            <a:ext cx="8568000" cy="405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0" marR="0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Tx/>
              <a:buNone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357187" marR="0" indent="0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Tx/>
              <a:buNone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698864"/>
            <a:ext cx="8686800" cy="428625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맑은 고딕" pitchFamily="50" charset="-127"/>
              <a:buChar char="■"/>
              <a:tabLst/>
              <a:defRPr sz="20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6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400"/>
            </a:lvl3pPr>
            <a:lvl4pPr marL="898525" indent="-177800">
              <a:buClr>
                <a:schemeClr val="bg1"/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:\Users\KDY\Desktop\자바스크립트 2판\강의교안\표지-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9" t="33366" r="13639" b="51325"/>
          <a:stretch/>
        </p:blipFill>
        <p:spPr bwMode="auto">
          <a:xfrm>
            <a:off x="5647660" y="2283718"/>
            <a:ext cx="1768585" cy="184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KDY\Desktop\자바스크립트 2판\강의교안\표지2-1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6" t="23546" r="18331" b="49042"/>
          <a:stretch/>
        </p:blipFill>
        <p:spPr bwMode="auto">
          <a:xfrm>
            <a:off x="2501775" y="909546"/>
            <a:ext cx="4030177" cy="321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4887516"/>
            <a:ext cx="967408" cy="198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/24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698897"/>
            <a:ext cx="86868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4" y="61913"/>
            <a:ext cx="7559675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257175"/>
            <a:ext cx="6032500" cy="509588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Rectangle 193"/>
          <p:cNvSpPr>
            <a:spLocks noChangeArrowheads="1"/>
          </p:cNvSpPr>
          <p:nvPr/>
        </p:nvSpPr>
        <p:spPr bwMode="gray">
          <a:xfrm>
            <a:off x="226420" y="501532"/>
            <a:ext cx="2341607" cy="98822"/>
          </a:xfrm>
          <a:prstGeom prst="rect">
            <a:avLst/>
          </a:prstGeom>
          <a:solidFill>
            <a:schemeClr val="accent3"/>
          </a:solidFill>
          <a:ln w="9525">
            <a:solidFill>
              <a:srgbClr val="FFFFD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180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28" name="Line 194"/>
          <p:cNvSpPr>
            <a:spLocks noChangeShapeType="1"/>
          </p:cNvSpPr>
          <p:nvPr userDrawn="1"/>
        </p:nvSpPr>
        <p:spPr bwMode="gray">
          <a:xfrm>
            <a:off x="226420" y="594019"/>
            <a:ext cx="8675591" cy="0"/>
          </a:xfrm>
          <a:prstGeom prst="line">
            <a:avLst/>
          </a:prstGeom>
          <a:ln>
            <a:solidFill>
              <a:srgbClr val="191E70"/>
            </a:solidFill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latinLnBrk="0">
              <a:defRPr/>
            </a:pPr>
            <a:endParaRPr kumimoji="0" lang="ko-KR" altLang="en-US" sz="180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85" y="351172"/>
            <a:ext cx="1320198" cy="234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맑은 고딕" pitchFamily="50" charset="-127"/>
        <a:buChar char="■"/>
        <a:defRPr sz="20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2469" y="3504768"/>
            <a:ext cx="4693575" cy="638979"/>
          </a:xfrm>
        </p:spPr>
        <p:txBody>
          <a:bodyPr/>
          <a:lstStyle/>
          <a:p>
            <a:r>
              <a:rPr lang="ko-KR" altLang="en-US" dirty="0">
                <a:solidFill>
                  <a:srgbClr val="6899AE"/>
                </a:solidFill>
              </a:rPr>
              <a:t>자바스크립트 첫걸음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8" b="68169"/>
          <a:stretch/>
        </p:blipFill>
        <p:spPr bwMode="auto">
          <a:xfrm>
            <a:off x="539552" y="3324225"/>
            <a:ext cx="2542917" cy="81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92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데스크톱 애플리케이션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일렉트론</a:t>
            </a:r>
            <a:r>
              <a:rPr lang="en-US" altLang="ko-KR" baseline="30000" dirty="0"/>
              <a:t>Electron</a:t>
            </a:r>
            <a:r>
              <a:rPr lang="en-US" altLang="ko-KR" dirty="0"/>
              <a:t> </a:t>
            </a:r>
            <a:r>
              <a:rPr lang="ko-KR" altLang="en-US" dirty="0" smtClean="0"/>
              <a:t>모듈 </a:t>
            </a:r>
            <a:r>
              <a:rPr lang="en-US" altLang="ko-KR" dirty="0" smtClean="0"/>
              <a:t>: </a:t>
            </a:r>
            <a:r>
              <a:rPr lang="ko-KR" altLang="en-US" dirty="0"/>
              <a:t>자바스크립트로 개발 전용 </a:t>
            </a:r>
            <a:r>
              <a:rPr lang="ko-KR" altLang="en-US" dirty="0" smtClean="0"/>
              <a:t>텍스트 </a:t>
            </a:r>
            <a:r>
              <a:rPr lang="ko-KR" altLang="en-US" dirty="0"/>
              <a:t>에디터를 만들어 </a:t>
            </a:r>
            <a:endParaRPr lang="en-US" altLang="ko-KR" dirty="0" smtClean="0"/>
          </a:p>
          <a:p>
            <a:pPr marL="357187" lvl="1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           </a:t>
            </a:r>
            <a:r>
              <a:rPr lang="ko-KR" altLang="en-US" dirty="0" smtClean="0"/>
              <a:t>배포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본격적으로 데스크톱 애플리케이션 개발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/>
              <a:t> 자바스크립트로 할 수 있는 일</a:t>
            </a:r>
            <a:endParaRPr lang="ko-KR" altLang="en-US" dirty="0" smtClean="0"/>
          </a:p>
        </p:txBody>
      </p:sp>
      <p:pic>
        <p:nvPicPr>
          <p:cNvPr id="9219" name="Picture 3" descr="C:\Users\KDY\Desktop\자바스크립트 2판\강의교안\fig_4588\그림\그림 1-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23678"/>
            <a:ext cx="4392488" cy="286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KDY\Desktop\자바스크립트 2판\강의교안\fig_4588\그림\그림 1-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9" y="1942697"/>
            <a:ext cx="4358849" cy="285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45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데이터베이스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데이터를 </a:t>
            </a:r>
            <a:r>
              <a:rPr lang="ko-KR" altLang="en-US" dirty="0"/>
              <a:t>저장할 때 사용하는 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(</a:t>
            </a:r>
            <a:r>
              <a:rPr lang="ko-KR" altLang="en-US" dirty="0"/>
              <a:t>보통 </a:t>
            </a:r>
            <a:r>
              <a:rPr lang="en-US" altLang="ko-KR" dirty="0"/>
              <a:t>SQL </a:t>
            </a:r>
            <a:r>
              <a:rPr lang="ko-KR" altLang="en-US" dirty="0"/>
              <a:t>프로그래밍 </a:t>
            </a:r>
            <a:r>
              <a:rPr lang="ko-KR" altLang="en-US" dirty="0" smtClean="0"/>
              <a:t>언어 사용</a:t>
            </a:r>
            <a:r>
              <a:rPr lang="en-US" altLang="ko-KR" dirty="0" smtClean="0"/>
              <a:t>)</a:t>
            </a:r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NoSQL : </a:t>
            </a:r>
            <a:r>
              <a:rPr lang="ko-KR" altLang="en-US" dirty="0" smtClean="0"/>
              <a:t>기존의 </a:t>
            </a:r>
            <a:r>
              <a:rPr lang="en-US" altLang="ko-KR" dirty="0"/>
              <a:t>SQL</a:t>
            </a:r>
            <a:r>
              <a:rPr lang="ko-KR" altLang="en-US" dirty="0" smtClean="0"/>
              <a:t>은 복잡하고 무거워 사용하기 쉬운 데이터베이스 등장</a:t>
            </a:r>
            <a:endParaRPr lang="en-US" altLang="ko-KR" dirty="0"/>
          </a:p>
          <a:p>
            <a:pPr lvl="1">
              <a:spcAft>
                <a:spcPts val="200"/>
              </a:spcAft>
            </a:pP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 smtClean="0"/>
              <a:t>월 </a:t>
            </a:r>
            <a:r>
              <a:rPr lang="ko-KR" altLang="en-US" dirty="0"/>
              <a:t>기준으로 </a:t>
            </a:r>
            <a:r>
              <a:rPr lang="ko-KR" altLang="en-US" dirty="0" smtClean="0"/>
              <a:t>주사용 데이터베이스 엔진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Oracle, MySQL, Microsoft SQL </a:t>
            </a:r>
            <a:r>
              <a:rPr lang="en-US" altLang="ko-KR" dirty="0" smtClean="0"/>
              <a:t>Server,</a:t>
            </a:r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MongoDB</a:t>
            </a:r>
            <a:r>
              <a:rPr lang="en-US" altLang="ko-KR" dirty="0"/>
              <a:t>, </a:t>
            </a:r>
            <a:r>
              <a:rPr lang="en-US" altLang="ko-KR" dirty="0" smtClean="0"/>
              <a:t>PostgreSQL</a:t>
            </a:r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MongoDB : </a:t>
            </a:r>
            <a:r>
              <a:rPr lang="ko-KR" altLang="en-US" dirty="0" smtClean="0"/>
              <a:t>데이터베이스를 </a:t>
            </a:r>
            <a:r>
              <a:rPr lang="ko-KR" altLang="en-US" dirty="0"/>
              <a:t>관리할 </a:t>
            </a:r>
            <a:r>
              <a:rPr lang="ko-KR" altLang="en-US" dirty="0" smtClean="0"/>
              <a:t>때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</a:t>
            </a:r>
            <a:r>
              <a:rPr lang="ko-KR" altLang="en-US" dirty="0" smtClean="0"/>
              <a:t>자바스크립트를 활용하는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    </a:t>
            </a:r>
            <a:r>
              <a:rPr lang="en-US" altLang="ko-KR" dirty="0" err="1" smtClean="0"/>
              <a:t>NoSQL</a:t>
            </a: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/>
              <a:t> 자바스크립트로 할 수 있는 일</a:t>
            </a:r>
            <a:endParaRPr lang="ko-KR" altLang="en-US" dirty="0" smtClean="0"/>
          </a:p>
        </p:txBody>
      </p:sp>
      <p:pic>
        <p:nvPicPr>
          <p:cNvPr id="11266" name="Picture 2" descr="C:\Users\KDY\Desktop\자바스크립트 2판\강의교안\fig_4588\그림\그림 1-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349609"/>
            <a:ext cx="4415582" cy="279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Visual Studio Code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현재 </a:t>
            </a:r>
            <a:r>
              <a:rPr lang="ko-KR" altLang="en-US" dirty="0"/>
              <a:t>개발 분야에서 가장 널리 사용되는 텍스트 에디터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https://code.visualstudio.com</a:t>
            </a:r>
            <a:r>
              <a:rPr lang="en-US" altLang="ko-KR" dirty="0" smtClean="0"/>
              <a:t>/ </a:t>
            </a:r>
            <a:r>
              <a:rPr lang="ko-KR" altLang="en-US" dirty="0" smtClean="0"/>
              <a:t>에서 </a:t>
            </a:r>
            <a:r>
              <a:rPr lang="ko-KR" altLang="en-US" dirty="0" smtClean="0"/>
              <a:t>다운받아 설치</a:t>
            </a: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12290" name="Picture 2" descr="C:\Users\KDY\Desktop\자바스크립트 2판\강의교안\fig_4588\그림\그림 1-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83743"/>
            <a:ext cx="5256584" cy="325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7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Visual Studio Code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Visual Studio Code</a:t>
            </a:r>
            <a:r>
              <a:rPr lang="ko-KR" altLang="en-US" dirty="0"/>
              <a:t>는 한국어 언어 패키지를 </a:t>
            </a:r>
            <a:r>
              <a:rPr lang="ko-KR" altLang="en-US" dirty="0" smtClean="0"/>
              <a:t>지원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Visual Studio Code </a:t>
            </a:r>
            <a:r>
              <a:rPr lang="ko-KR" altLang="en-US" dirty="0"/>
              <a:t>왼쪽에 있는 </a:t>
            </a:r>
            <a:r>
              <a:rPr lang="en-US" altLang="ko-KR" dirty="0"/>
              <a:t>5</a:t>
            </a:r>
            <a:r>
              <a:rPr lang="ko-KR" altLang="en-US" dirty="0"/>
              <a:t>개의 아이콘 중에서 가장 </a:t>
            </a:r>
            <a:r>
              <a:rPr lang="ko-KR" altLang="en-US" dirty="0" smtClean="0"/>
              <a:t>아래에 있는</a:t>
            </a:r>
            <a:endParaRPr lang="en-US" altLang="ko-KR" dirty="0"/>
          </a:p>
          <a:p>
            <a:pPr marL="357187" lvl="1" indent="0">
              <a:spcAft>
                <a:spcPts val="200"/>
              </a:spcAft>
              <a:buNone/>
            </a:pPr>
            <a:r>
              <a:rPr lang="ko-KR" altLang="en-US" dirty="0" smtClean="0"/>
              <a:t>   아이콘</a:t>
            </a:r>
            <a:r>
              <a:rPr lang="en-US" altLang="ko-KR" dirty="0"/>
              <a:t>(</a:t>
            </a:r>
            <a:r>
              <a:rPr lang="ko-KR" altLang="en-US" dirty="0"/>
              <a:t>확장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err="1" smtClean="0"/>
              <a:t>검색창에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Korean Language Pack for Visual </a:t>
            </a:r>
            <a:r>
              <a:rPr lang="en-US" altLang="ko-KR" dirty="0" smtClean="0"/>
              <a:t>Studio Code</a:t>
            </a:r>
            <a:r>
              <a:rPr lang="en-US" altLang="ko-KR" dirty="0"/>
              <a:t>’</a:t>
            </a:r>
            <a:r>
              <a:rPr lang="ko-KR" altLang="en-US" dirty="0"/>
              <a:t>를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[</a:t>
            </a:r>
            <a:r>
              <a:rPr lang="ko-KR" altLang="en-US" dirty="0"/>
              <a:t>설치</a:t>
            </a:r>
            <a:r>
              <a:rPr lang="en-US" altLang="ko-KR" dirty="0"/>
              <a:t>] </a:t>
            </a:r>
            <a:r>
              <a:rPr lang="ko-KR" altLang="en-US" dirty="0"/>
              <a:t>버튼을 눌러서 한국어 </a:t>
            </a:r>
            <a:r>
              <a:rPr lang="ko-KR" altLang="en-US" dirty="0" smtClean="0"/>
              <a:t>언어 패키지를 </a:t>
            </a:r>
            <a:r>
              <a:rPr lang="ko-KR" altLang="en-US" dirty="0"/>
              <a:t>설치</a:t>
            </a: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13314" name="Picture 2" descr="C:\Users\KDY\Desktop\자바스크립트 2판\강의교안\fig_4588\그림\그림 1-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3006"/>
            <a:ext cx="3384376" cy="225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0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Node.js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텍스트 </a:t>
            </a:r>
            <a:r>
              <a:rPr lang="ko-KR" altLang="en-US" dirty="0" smtClean="0"/>
              <a:t>에디터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자바스크립트 코드 작성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플랫폼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코드 실행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Node.js </a:t>
            </a:r>
            <a:r>
              <a:rPr lang="ko-KR" altLang="en-US" dirty="0"/>
              <a:t>플랫폼은 </a:t>
            </a:r>
            <a:r>
              <a:rPr lang="en-US" altLang="ko-KR" dirty="0"/>
              <a:t>https://nodejs.org/en/</a:t>
            </a:r>
            <a:r>
              <a:rPr lang="ko-KR" altLang="en-US" dirty="0"/>
              <a:t>에서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홀수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: </a:t>
            </a:r>
            <a:r>
              <a:rPr lang="ko-KR" altLang="en-US" dirty="0"/>
              <a:t>새로운 기능을 지속적으로 추가하는 </a:t>
            </a:r>
            <a:r>
              <a:rPr lang="ko-KR" altLang="en-US" dirty="0" smtClean="0"/>
              <a:t>개발 버전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짝수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: 30</a:t>
            </a:r>
            <a:r>
              <a:rPr lang="ko-KR" altLang="en-US" dirty="0"/>
              <a:t>개월 이상의 장기 </a:t>
            </a:r>
            <a:r>
              <a:rPr lang="ko-KR" altLang="en-US" dirty="0" smtClean="0"/>
              <a:t>지원을 </a:t>
            </a:r>
            <a:r>
              <a:rPr lang="ko-KR" altLang="en-US" dirty="0"/>
              <a:t>하는 안정 버전</a:t>
            </a:r>
            <a:endParaRPr lang="en-US" altLang="ko-KR" dirty="0" smtClean="0"/>
          </a:p>
          <a:p>
            <a:pPr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14338" name="Picture 2" descr="C:\Users\KDY\Desktop\자바스크립트 2판\강의교안\fig_4588\그림\그림 1-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15766"/>
            <a:ext cx="342169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65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smtClean="0"/>
              <a:t>명령 프롬프트 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설치된 </a:t>
            </a:r>
            <a:r>
              <a:rPr lang="en-US" altLang="ko-KR" dirty="0"/>
              <a:t>Node.js </a:t>
            </a:r>
            <a:r>
              <a:rPr lang="ko-KR" altLang="en-US" dirty="0" smtClean="0"/>
              <a:t>버전 출력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15363" name="Picture 3" descr="C:\Users\KDY\Desktop\자바스크립트 2판\강의교안\fig_4588\그림\그림 1-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56" y="2266041"/>
            <a:ext cx="5472608" cy="267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24" y="1419622"/>
            <a:ext cx="5724128" cy="845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523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크롬 설치</a:t>
            </a:r>
          </a:p>
          <a:p>
            <a:pPr lvl="1">
              <a:spcAft>
                <a:spcPts val="200"/>
              </a:spcAft>
            </a:pPr>
            <a:r>
              <a:rPr lang="ko-KR" altLang="en-US" dirty="0"/>
              <a:t>자바스크립트 </a:t>
            </a:r>
            <a:r>
              <a:rPr lang="ko-KR" altLang="en-US" dirty="0" smtClean="0"/>
              <a:t>코드를 실행할 </a:t>
            </a:r>
            <a:r>
              <a:rPr lang="ko-KR" altLang="en-US" dirty="0"/>
              <a:t>수 있는 플랫폼으로 </a:t>
            </a:r>
            <a:r>
              <a:rPr lang="ko-KR" altLang="en-US" dirty="0" smtClean="0"/>
              <a:t>오류 </a:t>
            </a:r>
            <a:r>
              <a:rPr lang="ko-KR" altLang="en-US" dirty="0"/>
              <a:t>확인이 쉬운 크롬</a:t>
            </a:r>
          </a:p>
          <a:p>
            <a:pPr marL="357187" lvl="1" indent="0">
              <a:spcAft>
                <a:spcPts val="200"/>
              </a:spcAft>
              <a:buNone/>
            </a:pPr>
            <a:r>
              <a:rPr lang="ko-KR" altLang="en-US" dirty="0" smtClean="0"/>
              <a:t>  웹 </a:t>
            </a:r>
            <a:r>
              <a:rPr lang="ko-KR" altLang="en-US" dirty="0"/>
              <a:t>브라우저를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16386" name="Picture 2" descr="C:\Users\KDY\Desktop\자바스크립트 2판\강의교안\fig_4588\그림\그림 1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9662"/>
            <a:ext cx="4849331" cy="307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2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파일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	</a:t>
            </a:r>
          </a:p>
          <a:p>
            <a:pPr lvl="1">
              <a:spcAft>
                <a:spcPts val="200"/>
              </a:spcAft>
            </a:pPr>
            <a:r>
              <a:rPr lang="en-US" altLang="ko-KR" dirty="0"/>
              <a:t>Atom </a:t>
            </a:r>
            <a:r>
              <a:rPr lang="ko-KR" altLang="en-US" dirty="0" smtClean="0"/>
              <a:t>에디터 </a:t>
            </a:r>
            <a:r>
              <a:rPr lang="en-US" altLang="ko-KR" dirty="0" smtClean="0"/>
              <a:t>[</a:t>
            </a:r>
            <a:r>
              <a:rPr lang="en-US" altLang="ko-KR" dirty="0"/>
              <a:t>File]-[New File] </a:t>
            </a:r>
            <a:r>
              <a:rPr lang="ko-KR" altLang="en-US" dirty="0" smtClean="0"/>
              <a:t>메뉴 </a:t>
            </a:r>
            <a:r>
              <a:rPr lang="en-US" altLang="ko-KR" dirty="0">
                <a:sym typeface="Wingdings" panose="05000000000000000000" pitchFamily="2" charset="2"/>
              </a:rPr>
              <a:t> [File]-[Save] ‘.</a:t>
            </a:r>
            <a:r>
              <a:rPr lang="en-US" altLang="ko-KR" dirty="0" err="1">
                <a:sym typeface="Wingdings" panose="05000000000000000000" pitchFamily="2" charset="2"/>
              </a:rPr>
              <a:t>js</a:t>
            </a:r>
            <a:r>
              <a:rPr lang="en-US" altLang="ko-KR" dirty="0">
                <a:sym typeface="Wingdings" panose="05000000000000000000" pitchFamily="2" charset="2"/>
              </a:rPr>
              <a:t>’ </a:t>
            </a:r>
            <a:r>
              <a:rPr lang="ko-KR" altLang="en-US" dirty="0" err="1" smtClean="0">
                <a:sym typeface="Wingdings" panose="05000000000000000000" pitchFamily="2" charset="2"/>
              </a:rPr>
              <a:t>확장자로</a:t>
            </a:r>
            <a:r>
              <a:rPr lang="ko-KR" altLang="en-US" dirty="0" smtClean="0">
                <a:sym typeface="Wingdings" panose="05000000000000000000" pitchFamily="2" charset="2"/>
              </a:rPr>
              <a:t> 저장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357187" lvl="1" indent="0">
              <a:spcAft>
                <a:spcPts val="200"/>
              </a:spcAft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   </a:t>
            </a:r>
            <a:r>
              <a:rPr lang="ko-KR" altLang="en-US" dirty="0" smtClean="0">
                <a:sym typeface="Wingdings" panose="05000000000000000000" pitchFamily="2" charset="2"/>
              </a:rPr>
              <a:t>코드 입력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ko-KR" altLang="en-US" dirty="0"/>
              <a:t>기본 실습 방법</a:t>
            </a:r>
            <a:endParaRPr lang="ko-KR" altLang="en-US" dirty="0" smtClean="0"/>
          </a:p>
        </p:txBody>
      </p:sp>
      <p:pic>
        <p:nvPicPr>
          <p:cNvPr id="17411" name="Picture 3" descr="C:\Users\KDY\Desktop\자바스크립트 2판\강의교안\fig_4588\그림\그림 1-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30" y="1707654"/>
            <a:ext cx="439369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5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명령 </a:t>
            </a:r>
            <a:r>
              <a:rPr lang="ko-KR" altLang="en-US" dirty="0" smtClean="0"/>
              <a:t>프롬프트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‘</a:t>
            </a:r>
            <a:r>
              <a:rPr lang="en-US" altLang="ko-KR" dirty="0" err="1"/>
              <a:t>cmd</a:t>
            </a:r>
            <a:r>
              <a:rPr lang="en-US" altLang="ko-KR" dirty="0"/>
              <a:t>’</a:t>
            </a:r>
            <a:r>
              <a:rPr lang="ko-KR" altLang="en-US" dirty="0"/>
              <a:t>를 </a:t>
            </a:r>
            <a:r>
              <a:rPr lang="ko-KR" altLang="en-US" dirty="0" smtClean="0"/>
              <a:t>입력하여 명령 프롬프트 실행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node </a:t>
            </a:r>
            <a:r>
              <a:rPr lang="ko-KR" altLang="en-US" dirty="0" smtClean="0"/>
              <a:t>명령어로 </a:t>
            </a:r>
            <a:r>
              <a:rPr lang="ko-KR" altLang="en-US" dirty="0"/>
              <a:t>생성한 </a:t>
            </a:r>
            <a:r>
              <a:rPr lang="ko-KR" altLang="en-US" dirty="0" smtClean="0"/>
              <a:t>파일 실행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ko-KR" altLang="en-US" dirty="0"/>
              <a:t>기본 실습 방법</a:t>
            </a:r>
            <a:endParaRPr lang="ko-KR" altLang="en-US" dirty="0" smtClean="0"/>
          </a:p>
        </p:txBody>
      </p:sp>
      <p:pic>
        <p:nvPicPr>
          <p:cNvPr id="18434" name="Picture 2" descr="C:\Users\KDY\Desktop\자바스크립트 2판\강의교안\fig_4588\그림\그림 1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70288"/>
            <a:ext cx="4167362" cy="269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81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명령 프롬프트 기본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바탕화면 </a:t>
            </a:r>
            <a:r>
              <a:rPr lang="ko-KR" altLang="en-US" dirty="0"/>
              <a:t>폴더</a:t>
            </a:r>
            <a:r>
              <a:rPr lang="en-US" altLang="ko-KR" dirty="0"/>
              <a:t>(desktop </a:t>
            </a:r>
            <a:r>
              <a:rPr lang="ko-KR" altLang="en-US" dirty="0"/>
              <a:t>폴더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이동 명령어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상위 폴더 이동은 </a:t>
            </a:r>
            <a:r>
              <a:rPr lang="ko-KR" altLang="en-US" dirty="0"/>
              <a:t>‘</a:t>
            </a:r>
            <a:r>
              <a:rPr lang="en-US" altLang="ko-KR" dirty="0"/>
              <a:t>..’</a:t>
            </a:r>
            <a:r>
              <a:rPr lang="ko-KR" altLang="en-US" dirty="0"/>
              <a:t>을 </a:t>
            </a:r>
            <a:r>
              <a:rPr lang="ko-KR" altLang="en-US" dirty="0" smtClean="0"/>
              <a:t>입력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ko-KR" altLang="en-US" dirty="0"/>
              <a:t>기본 실습 방법</a:t>
            </a:r>
            <a:endParaRPr lang="ko-KR" altLang="en-US" dirty="0" smtClean="0"/>
          </a:p>
        </p:txBody>
      </p:sp>
      <p:pic>
        <p:nvPicPr>
          <p:cNvPr id="19458" name="Picture 2" descr="C:\Users\KDY\Desktop\자바스크립트 2판\강의교안\fig_4588\표\표 1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75" y="1113588"/>
            <a:ext cx="3922515" cy="13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75" y="3075806"/>
            <a:ext cx="622363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43" y="4253192"/>
            <a:ext cx="6237364" cy="694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746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en-US" altLang="ko-KR" dirty="0" smtClean="0"/>
          </a:p>
          <a:p>
            <a:pPr lvl="1"/>
            <a:r>
              <a:rPr lang="ko-KR" altLang="en-US" dirty="0"/>
              <a:t>자바스크립트로 무엇을 할 수 있는지 살펴봅니다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자바스크립트 실습 환경을 </a:t>
            </a:r>
            <a:r>
              <a:rPr lang="ko-KR" altLang="en-US" dirty="0" smtClean="0"/>
              <a:t>구축합니다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내용 </a:t>
            </a:r>
            <a:endParaRPr lang="en-US" altLang="ko-KR" dirty="0" smtClean="0"/>
          </a:p>
          <a:p>
            <a:pPr lvl="1"/>
            <a:r>
              <a:rPr lang="ko-KR" altLang="en-US" dirty="0"/>
              <a:t>자바스크립트의 </a:t>
            </a:r>
            <a:r>
              <a:rPr lang="ko-KR" altLang="en-US" dirty="0" smtClean="0"/>
              <a:t>발전</a:t>
            </a:r>
            <a:endParaRPr lang="en-US" altLang="ko-KR" dirty="0" smtClean="0"/>
          </a:p>
          <a:p>
            <a:pPr lvl="1"/>
            <a:r>
              <a:rPr lang="ko-KR" altLang="en-US" dirty="0"/>
              <a:t>자바스크립트로 할 수 있는 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pPr lvl="1"/>
            <a:r>
              <a:rPr lang="ko-KR" altLang="en-US" dirty="0"/>
              <a:t>실습 환경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pPr lvl="1"/>
            <a:r>
              <a:rPr lang="ko-KR" altLang="en-US" dirty="0"/>
              <a:t>기본 실습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웹 브라우저 실습 방법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특정 폴더에서 명령 프롬프트를 실행하는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생성 파일 폴더에서  </a:t>
            </a:r>
            <a:r>
              <a:rPr lang="en-US" altLang="ko-KR" dirty="0" smtClean="0"/>
              <a:t>[Shift  +</a:t>
            </a:r>
            <a:r>
              <a:rPr lang="ko-KR" altLang="en-US" dirty="0" smtClean="0"/>
              <a:t> </a:t>
            </a:r>
            <a:r>
              <a:rPr lang="ko-KR" altLang="en-US" dirty="0"/>
              <a:t>마우스 </a:t>
            </a:r>
            <a:r>
              <a:rPr lang="ko-KR" altLang="en-US" dirty="0" smtClean="0"/>
              <a:t>오른쪽 버튼</a:t>
            </a:r>
            <a:r>
              <a:rPr lang="en-US" altLang="ko-KR" dirty="0" smtClean="0"/>
              <a:t>] </a:t>
            </a:r>
            <a:r>
              <a:rPr lang="en-US" altLang="ko-KR" dirty="0">
                <a:sym typeface="Wingdings" panose="05000000000000000000" pitchFamily="2" charset="2"/>
              </a:rPr>
              <a:t> [</a:t>
            </a:r>
            <a:r>
              <a:rPr lang="ko-KR" altLang="en-US" dirty="0">
                <a:sym typeface="Wingdings" panose="05000000000000000000" pitchFamily="2" charset="2"/>
              </a:rPr>
              <a:t>여기서 명령 창 열기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ko-KR" altLang="en-US" dirty="0"/>
              <a:t>기본 실습 방법</a:t>
            </a:r>
            <a:endParaRPr lang="ko-KR" altLang="en-US" dirty="0" smtClean="0"/>
          </a:p>
        </p:txBody>
      </p:sp>
      <p:pic>
        <p:nvPicPr>
          <p:cNvPr id="20482" name="Picture 2" descr="C:\Users\KDY\Desktop\자바스크립트 2판\강의교안\fig_4588\그림\그림 1-1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7"/>
          <a:stretch/>
        </p:blipFill>
        <p:spPr bwMode="auto">
          <a:xfrm>
            <a:off x="1043607" y="1779662"/>
            <a:ext cx="454408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57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파일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/>
          </a:p>
          <a:p>
            <a:pPr marL="534987" lvl="2" indent="0">
              <a:spcAft>
                <a:spcPts val="200"/>
              </a:spcAft>
              <a:buNone/>
            </a:pP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en-US" altLang="ko-KR" dirty="0" smtClean="0"/>
              <a:t>REPL - </a:t>
            </a:r>
            <a:r>
              <a:rPr lang="ko-KR" altLang="en-US" sz="1800" b="0" dirty="0" smtClean="0"/>
              <a:t>한 </a:t>
            </a:r>
            <a:r>
              <a:rPr lang="ko-KR" altLang="en-US" sz="1800" b="0" dirty="0"/>
              <a:t>줄 </a:t>
            </a:r>
            <a:r>
              <a:rPr lang="ko-KR" altLang="en-US" sz="1800" b="0" dirty="0" smtClean="0"/>
              <a:t>입력할 때마다 </a:t>
            </a:r>
            <a:r>
              <a:rPr lang="ko-KR" altLang="en-US" sz="1800" b="0" dirty="0"/>
              <a:t>결과를 </a:t>
            </a:r>
            <a:r>
              <a:rPr lang="ko-KR" altLang="en-US" sz="1800" b="0" dirty="0" smtClean="0"/>
              <a:t>보여 </a:t>
            </a:r>
            <a:r>
              <a:rPr lang="ko-KR" altLang="en-US" sz="1800" b="0" dirty="0"/>
              <a:t>주는 </a:t>
            </a:r>
            <a:r>
              <a:rPr lang="ko-KR" altLang="en-US" sz="1800" b="0" dirty="0" smtClean="0"/>
              <a:t>프로그램</a:t>
            </a:r>
            <a:endParaRPr lang="en-US" altLang="ko-KR" sz="1800" b="0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ko-KR" altLang="en-US" dirty="0"/>
              <a:t>기본 실습 방법</a:t>
            </a:r>
            <a:endParaRPr lang="ko-KR" altLang="en-US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32"/>
          <a:stretch/>
        </p:blipFill>
        <p:spPr bwMode="auto">
          <a:xfrm>
            <a:off x="361950" y="1129855"/>
            <a:ext cx="6862622" cy="76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67653" r="-1" b="4805"/>
          <a:stretch/>
        </p:blipFill>
        <p:spPr bwMode="auto">
          <a:xfrm>
            <a:off x="422851" y="1847848"/>
            <a:ext cx="6801721" cy="712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" b="73497"/>
          <a:stretch/>
        </p:blipFill>
        <p:spPr bwMode="auto">
          <a:xfrm>
            <a:off x="367060" y="3302000"/>
            <a:ext cx="6885911" cy="689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79" b="1"/>
          <a:stretch/>
        </p:blipFill>
        <p:spPr bwMode="auto">
          <a:xfrm>
            <a:off x="367060" y="3969716"/>
            <a:ext cx="6885911" cy="105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540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파일 생성과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Atom </a:t>
            </a:r>
            <a:r>
              <a:rPr lang="ko-KR" altLang="en-US" dirty="0" smtClean="0"/>
              <a:t>에디터 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[</a:t>
            </a:r>
            <a:r>
              <a:rPr lang="en-US" altLang="ko-KR" dirty="0"/>
              <a:t>File]-[New File]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</a:t>
            </a:r>
            <a:r>
              <a:rPr lang="en-US" altLang="ko-KR" dirty="0"/>
              <a:t>[File</a:t>
            </a:r>
            <a:r>
              <a:rPr lang="en-US" altLang="ko-KR" dirty="0" smtClean="0"/>
              <a:t>]-[</a:t>
            </a:r>
            <a:r>
              <a:rPr lang="en-US" altLang="ko-KR" dirty="0"/>
              <a:t>Save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반드시 ‘</a:t>
            </a:r>
            <a:r>
              <a:rPr lang="en-US" altLang="ko-KR" dirty="0">
                <a:sym typeface="Wingdings" panose="05000000000000000000" pitchFamily="2" charset="2"/>
              </a:rPr>
              <a:t>.html’ </a:t>
            </a:r>
            <a:r>
              <a:rPr lang="ko-KR" altLang="en-US" dirty="0" err="1">
                <a:sym typeface="Wingdings" panose="05000000000000000000" pitchFamily="2" charset="2"/>
              </a:rPr>
              <a:t>확장자를</a:t>
            </a:r>
            <a:r>
              <a:rPr lang="ko-KR" altLang="en-US" dirty="0">
                <a:sym typeface="Wingdings" panose="05000000000000000000" pitchFamily="2" charset="2"/>
              </a:rPr>
              <a:t> 붙여 </a:t>
            </a:r>
            <a:r>
              <a:rPr lang="ko-KR" altLang="en-US" dirty="0" smtClean="0">
                <a:sym typeface="Wingdings" panose="05000000000000000000" pitchFamily="2" charset="2"/>
              </a:rPr>
              <a:t>저장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실행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크롬 </a:t>
            </a:r>
            <a:r>
              <a:rPr lang="ko-KR" altLang="en-US" dirty="0"/>
              <a:t>웹 브라우저에 </a:t>
            </a:r>
            <a:r>
              <a:rPr lang="ko-KR" altLang="en-US" dirty="0" smtClean="0"/>
              <a:t>드래그</a:t>
            </a: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웹 브라우저 실습 방법</a:t>
            </a:r>
            <a:endParaRPr lang="ko-KR" alt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36" y="1995686"/>
            <a:ext cx="5266357" cy="3097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15766"/>
            <a:ext cx="4284365" cy="2188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276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오류 확인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크롬 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웹 브라우저 </a:t>
            </a:r>
            <a:r>
              <a:rPr lang="ko-KR" altLang="en-US" dirty="0"/>
              <a:t>마우스 오른쪽 </a:t>
            </a:r>
            <a:r>
              <a:rPr lang="ko-KR" altLang="en-US" dirty="0" smtClean="0"/>
              <a:t>버튼 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요소 검사</a:t>
            </a:r>
            <a:r>
              <a:rPr lang="en-US" altLang="ko-KR" dirty="0"/>
              <a:t>] </a:t>
            </a:r>
            <a:r>
              <a:rPr lang="ko-KR" altLang="en-US" dirty="0"/>
              <a:t>또는 </a:t>
            </a:r>
            <a:r>
              <a:rPr lang="en-US" altLang="ko-KR" dirty="0"/>
              <a:t>[</a:t>
            </a:r>
            <a:r>
              <a:rPr lang="ko-KR" altLang="en-US" dirty="0"/>
              <a:t>검사</a:t>
            </a:r>
            <a:r>
              <a:rPr lang="en-US" altLang="ko-KR" dirty="0"/>
              <a:t>] </a:t>
            </a:r>
            <a:r>
              <a:rPr lang="ko-KR" altLang="en-US" dirty="0" smtClean="0"/>
              <a:t>메뉴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웹 브라우저 실습 방법</a:t>
            </a:r>
            <a:endParaRPr lang="ko-KR" altLang="en-US" dirty="0" smtClean="0"/>
          </a:p>
        </p:txBody>
      </p:sp>
      <p:pic>
        <p:nvPicPr>
          <p:cNvPr id="22530" name="Picture 2" descr="C:\Users\KDY\Desktop\자바스크립트 2판\강의교안\fig_4588\그림\그림 1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7654"/>
            <a:ext cx="3528392" cy="307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3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r>
              <a:rPr lang="ko-KR" altLang="en-US" dirty="0"/>
              <a:t>개발자 도구</a:t>
            </a:r>
            <a:r>
              <a:rPr lang="en-US" altLang="ko-KR" baseline="30000" dirty="0"/>
              <a:t>Developer </a:t>
            </a:r>
            <a:r>
              <a:rPr lang="en-US" altLang="ko-KR" baseline="30000" dirty="0" smtClean="0"/>
              <a:t>Tools</a:t>
            </a:r>
            <a:r>
              <a:rPr lang="ko-KR" altLang="en-US" dirty="0" smtClean="0"/>
              <a:t> 실행</a:t>
            </a:r>
            <a:r>
              <a:rPr lang="en-US" altLang="ko-KR" dirty="0" smtClean="0"/>
              <a:t> , </a:t>
            </a:r>
            <a:r>
              <a:rPr lang="ko-KR" altLang="en-US" dirty="0" smtClean="0"/>
              <a:t>오류가 </a:t>
            </a:r>
            <a:r>
              <a:rPr lang="ko-KR" altLang="en-US" dirty="0"/>
              <a:t>있을 때는 </a:t>
            </a:r>
            <a:r>
              <a:rPr lang="en-US" altLang="ko-KR" dirty="0"/>
              <a:t>Console </a:t>
            </a:r>
            <a:r>
              <a:rPr lang="ko-KR" altLang="en-US" dirty="0"/>
              <a:t>탭에 오류 </a:t>
            </a:r>
            <a:r>
              <a:rPr lang="ko-KR" altLang="en-US" dirty="0" smtClean="0"/>
              <a:t>내용이 출력</a:t>
            </a:r>
            <a:r>
              <a:rPr lang="en-US" altLang="ko-KR" dirty="0" smtClean="0"/>
              <a:t>. 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웹 브라우저 실습 방법</a:t>
            </a:r>
            <a:endParaRPr lang="ko-KR" altLang="en-US" dirty="0" smtClean="0"/>
          </a:p>
        </p:txBody>
      </p:sp>
      <p:pic>
        <p:nvPicPr>
          <p:cNvPr id="23554" name="Picture 2" descr="C:\Users\KDY\Desktop\자바스크립트 2판\강의교안\fig_4588\그림\그림 1-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03313"/>
            <a:ext cx="50101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세계에서 가장 오해를 많이 받는 프로그래밍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부수적인 프로그래밍 </a:t>
            </a:r>
            <a:r>
              <a:rPr lang="ko-KR" altLang="en-US" dirty="0" smtClean="0"/>
              <a:t>언어로 취급</a:t>
            </a: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ko-KR" altLang="en-US" dirty="0"/>
              <a:t>풍부한 경험을 제공하는 인터넷 애플리케이션</a:t>
            </a:r>
            <a:r>
              <a:rPr lang="en-US" altLang="ko-KR" dirty="0"/>
              <a:t>(RIA</a:t>
            </a:r>
            <a:r>
              <a:rPr lang="en-US" altLang="ko-KR" dirty="0" smtClean="0"/>
              <a:t>)</a:t>
            </a:r>
          </a:p>
          <a:p>
            <a:pPr lvl="1">
              <a:spcAft>
                <a:spcPts val="200"/>
              </a:spcAft>
            </a:pP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smtClean="0"/>
              <a:t>지도의 등장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자바스크립트로만 만든 웹 </a:t>
            </a:r>
            <a:r>
              <a:rPr lang="ko-KR" altLang="en-US" dirty="0" smtClean="0"/>
              <a:t>페이지가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ko-KR" altLang="en-US" dirty="0" smtClean="0"/>
              <a:t>   데스크톱에서 </a:t>
            </a:r>
            <a:r>
              <a:rPr lang="ko-KR" altLang="en-US" dirty="0"/>
              <a:t>사용하는 </a:t>
            </a:r>
            <a:r>
              <a:rPr lang="ko-KR" altLang="en-US" dirty="0" smtClean="0"/>
              <a:t>애플리케이션의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ko-KR" altLang="en-US" dirty="0" smtClean="0"/>
              <a:t>   형태를 </a:t>
            </a:r>
            <a:r>
              <a:rPr lang="ko-KR" altLang="en-US" dirty="0" smtClean="0"/>
              <a:t>가졌으며 기존의 지도에 </a:t>
            </a:r>
            <a:r>
              <a:rPr lang="ko-KR" altLang="en-US" dirty="0" smtClean="0"/>
              <a:t>비해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강력한 </a:t>
            </a:r>
            <a:r>
              <a:rPr lang="ko-KR" altLang="en-US" dirty="0" smtClean="0"/>
              <a:t>지도 제공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RIA : </a:t>
            </a:r>
            <a:r>
              <a:rPr lang="ko-KR" altLang="en-US" dirty="0"/>
              <a:t>풍부한 경험을 </a:t>
            </a:r>
            <a:r>
              <a:rPr lang="ko-KR" altLang="en-US" dirty="0" smtClean="0"/>
              <a:t>선사하는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 smtClean="0"/>
              <a:t>          </a:t>
            </a:r>
            <a:r>
              <a:rPr lang="ko-KR" altLang="en-US" dirty="0" smtClean="0"/>
              <a:t>웹 </a:t>
            </a:r>
            <a:r>
              <a:rPr lang="ko-KR" altLang="en-US" dirty="0" smtClean="0"/>
              <a:t>애플리케이션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자바스크립트의 </a:t>
            </a:r>
            <a:r>
              <a:rPr lang="ko-KR" altLang="en-US" dirty="0"/>
              <a:t>발전</a:t>
            </a:r>
            <a:endParaRPr lang="ko-KR" altLang="en-US" dirty="0" smtClean="0"/>
          </a:p>
        </p:txBody>
      </p:sp>
      <p:pic>
        <p:nvPicPr>
          <p:cNvPr id="4098" name="Picture 2" descr="C:\Users\KDY\Desktop\자바스크립트 2판\강의교안\fig_4588\그림\그림 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51670"/>
            <a:ext cx="427111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4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 smtClean="0"/>
              <a:t>Node.js</a:t>
            </a:r>
          </a:p>
          <a:p>
            <a:pPr lvl="1">
              <a:spcAft>
                <a:spcPts val="200"/>
              </a:spcAft>
            </a:pP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 smtClean="0"/>
              <a:t>월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ko-KR" altLang="en-US" dirty="0" err="1" smtClean="0"/>
              <a:t>구글은</a:t>
            </a:r>
            <a:r>
              <a:rPr lang="ko-KR" altLang="en-US" dirty="0" smtClean="0"/>
              <a:t> </a:t>
            </a:r>
            <a:r>
              <a:rPr lang="ko-KR" altLang="en-US" dirty="0"/>
              <a:t>크롬 웹 </a:t>
            </a:r>
            <a:r>
              <a:rPr lang="ko-KR" altLang="en-US" dirty="0" smtClean="0"/>
              <a:t>브라우저의 베타 </a:t>
            </a:r>
            <a:r>
              <a:rPr lang="ko-KR" altLang="en-US" dirty="0" smtClean="0"/>
              <a:t>버전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ko-KR" altLang="en-US" dirty="0" smtClean="0"/>
              <a:t>발표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2009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ko-KR" altLang="en-US" dirty="0" smtClean="0"/>
              <a:t>이후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ko-KR" altLang="en-US" dirty="0" smtClean="0"/>
              <a:t>자바스크립트를 </a:t>
            </a:r>
            <a:r>
              <a:rPr lang="ko-KR" altLang="en-US" dirty="0"/>
              <a:t>웹 </a:t>
            </a:r>
            <a:r>
              <a:rPr lang="ko-KR" altLang="en-US" dirty="0" smtClean="0"/>
              <a:t>브라우저가 </a:t>
            </a:r>
            <a:r>
              <a:rPr lang="ko-KR" altLang="en-US" dirty="0" smtClean="0"/>
              <a:t>아닌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ko-KR" altLang="en-US" dirty="0" smtClean="0"/>
              <a:t>곳에서도</a:t>
            </a:r>
            <a:r>
              <a:rPr lang="en-US" altLang="ko-KR" dirty="0"/>
              <a:t> </a:t>
            </a:r>
            <a:r>
              <a:rPr lang="ko-KR" altLang="en-US" dirty="0" smtClean="0"/>
              <a:t>사용할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 </a:t>
            </a:r>
            <a:r>
              <a:rPr lang="ko-KR" altLang="en-US" dirty="0" smtClean="0"/>
              <a:t>있는</a:t>
            </a:r>
            <a:r>
              <a:rPr lang="en-US" altLang="ko-KR" dirty="0"/>
              <a:t> </a:t>
            </a:r>
            <a:r>
              <a:rPr lang="ko-KR" altLang="en-US" dirty="0" smtClean="0"/>
              <a:t>표준안 </a:t>
            </a:r>
            <a:r>
              <a:rPr lang="ko-KR" altLang="en-US" dirty="0" smtClean="0"/>
              <a:t>제시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err="1"/>
              <a:t>CommonJS</a:t>
            </a:r>
            <a:r>
              <a:rPr lang="en-US" altLang="ko-KR" dirty="0"/>
              <a:t> </a:t>
            </a:r>
            <a:r>
              <a:rPr lang="ko-KR" altLang="en-US" dirty="0"/>
              <a:t>표준 발표 </a:t>
            </a:r>
            <a:r>
              <a:rPr lang="ko-KR" altLang="en-US" dirty="0" smtClean="0"/>
              <a:t>이후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 err="1" smtClean="0"/>
              <a:t>CommonJS</a:t>
            </a:r>
            <a:r>
              <a:rPr lang="en-US" altLang="ko-KR" dirty="0" smtClean="0"/>
              <a:t> </a:t>
            </a:r>
            <a:r>
              <a:rPr lang="ko-KR" altLang="en-US" dirty="0"/>
              <a:t>표준과 </a:t>
            </a:r>
            <a:r>
              <a:rPr lang="en-US" altLang="ko-KR" dirty="0"/>
              <a:t>V8 </a:t>
            </a:r>
            <a:r>
              <a:rPr lang="ko-KR" altLang="en-US" dirty="0" smtClean="0"/>
              <a:t>자바스크립트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ko-KR" altLang="en-US" dirty="0" smtClean="0"/>
              <a:t>엔진을 기반으로 </a:t>
            </a:r>
            <a:r>
              <a:rPr lang="en-US" altLang="ko-KR" dirty="0"/>
              <a:t>Node.js</a:t>
            </a:r>
            <a:r>
              <a:rPr lang="ko-KR" altLang="en-US" dirty="0"/>
              <a:t>를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/>
              <a:t> 자바스크립트의 발전</a:t>
            </a:r>
            <a:endParaRPr lang="ko-KR" altLang="en-US" dirty="0" smtClean="0"/>
          </a:p>
        </p:txBody>
      </p:sp>
      <p:pic>
        <p:nvPicPr>
          <p:cNvPr id="5122" name="Picture 2" descr="C:\Users\KDY\Desktop\자바스크립트 2판\강의교안\fig_4588\그림\그림 1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31590"/>
            <a:ext cx="447220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4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smtClean="0"/>
              <a:t>바쁜 명절에 재래시장에서 장보기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err="1" smtClean="0"/>
              <a:t>스레드</a:t>
            </a:r>
            <a:r>
              <a:rPr lang="en-US" altLang="ko-KR" baseline="30000" dirty="0" smtClean="0"/>
              <a:t>Thread</a:t>
            </a:r>
            <a:r>
              <a:rPr lang="ko-KR" altLang="en-US" baseline="30000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효율적인 </a:t>
            </a:r>
            <a:r>
              <a:rPr lang="ko-KR" altLang="en-US" dirty="0" err="1" smtClean="0"/>
              <a:t>비동기</a:t>
            </a:r>
            <a:r>
              <a:rPr lang="ko-KR" altLang="en-US" dirty="0" smtClean="0"/>
              <a:t> 방식으로 장보기를 프로그래밍 언어로 구현하는 </a:t>
            </a:r>
            <a:endParaRPr lang="en-US" altLang="ko-KR" dirty="0"/>
          </a:p>
          <a:p>
            <a:pPr marL="534987" lvl="2" indent="0">
              <a:spcAft>
                <a:spcPts val="200"/>
              </a:spcAft>
              <a:buNone/>
            </a:pPr>
            <a:r>
              <a:rPr lang="ko-KR" altLang="en-US" dirty="0"/>
              <a:t> </a:t>
            </a:r>
            <a:r>
              <a:rPr lang="ko-KR" altLang="en-US" dirty="0" smtClean="0"/>
              <a:t>                  방법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Node.js : </a:t>
            </a:r>
            <a:r>
              <a:rPr lang="ko-KR" altLang="en-US" dirty="0"/>
              <a:t>모든 모듈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</a:t>
            </a:r>
            <a:r>
              <a:rPr lang="ko-KR" altLang="en-US" dirty="0"/>
              <a:t>이 처음부터 </a:t>
            </a:r>
            <a:r>
              <a:rPr lang="ko-KR" altLang="en-US" dirty="0" err="1"/>
              <a:t>비동기</a:t>
            </a:r>
            <a:r>
              <a:rPr lang="ko-KR" altLang="en-US" dirty="0"/>
              <a:t> 기반의 프로그램을 만들 수 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있도록 </a:t>
            </a:r>
            <a:r>
              <a:rPr lang="ko-KR" altLang="en-US" dirty="0"/>
              <a:t>설계되어 </a:t>
            </a:r>
            <a:r>
              <a:rPr lang="ko-KR" altLang="en-US" dirty="0" smtClean="0"/>
              <a:t>초보자도 </a:t>
            </a:r>
            <a:r>
              <a:rPr lang="ko-KR" altLang="en-US" dirty="0"/>
              <a:t>쉽게 </a:t>
            </a:r>
            <a:r>
              <a:rPr lang="ko-KR" altLang="en-US" dirty="0" smtClean="0"/>
              <a:t>프로그램을 만들 수 있음</a:t>
            </a:r>
            <a:endParaRPr lang="en-US" altLang="ko-KR" dirty="0"/>
          </a:p>
          <a:p>
            <a:pPr marL="357187" lvl="1" indent="0">
              <a:spcAft>
                <a:spcPts val="200"/>
              </a:spcAft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/>
              <a:t> 자바스크립트의 발전</a:t>
            </a:r>
            <a:endParaRPr lang="ko-KR" altLang="en-US" dirty="0" smtClean="0"/>
          </a:p>
        </p:txBody>
      </p:sp>
      <p:pic>
        <p:nvPicPr>
          <p:cNvPr id="6146" name="Picture 2" descr="C:\Users\KDY\Desktop\자바스크립트 2판\강의교안\fig_4588\그림\그림 1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31590"/>
            <a:ext cx="3323044" cy="219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KDY\Desktop\자바스크립트 2판\강의교안\fig_4588\그림\그림 1-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182827"/>
            <a:ext cx="3249601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웹 클라이언트 애플리케이션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웹 브라우저에서 실행되는 웹 클라이언트 애플리케이션 </a:t>
            </a:r>
            <a:r>
              <a:rPr lang="ko-KR" altLang="en-US" dirty="0" smtClean="0"/>
              <a:t>개발이 목적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웹 브라우저에서 실행할 수 있는 유일한 프로그래밍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/>
              <a:t> 자바스크립트로 할 수 있는 일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74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/>
              <a:t>웹 </a:t>
            </a:r>
            <a:r>
              <a:rPr lang="ko-KR" altLang="en-US" dirty="0"/>
              <a:t>서버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기존에 웹 개발은 두 </a:t>
            </a:r>
            <a:r>
              <a:rPr lang="ko-KR" altLang="en-US" dirty="0"/>
              <a:t>가지 이상의 프로그래밍 </a:t>
            </a:r>
            <a:r>
              <a:rPr lang="ko-KR" altLang="en-US" dirty="0" smtClean="0"/>
              <a:t>언어가 필요했음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웹 </a:t>
            </a:r>
            <a:r>
              <a:rPr lang="ko-KR" altLang="en-US" dirty="0" smtClean="0"/>
              <a:t>클라이언트</a:t>
            </a:r>
            <a:r>
              <a:rPr lang="en-US" altLang="ko-KR" dirty="0" smtClean="0"/>
              <a:t>, </a:t>
            </a:r>
            <a:r>
              <a:rPr lang="ko-KR" altLang="en-US" dirty="0"/>
              <a:t>웹 </a:t>
            </a:r>
            <a:r>
              <a:rPr lang="ko-KR" altLang="en-US" dirty="0" smtClean="0"/>
              <a:t>서버를 다른 언어로 개발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Node.js</a:t>
            </a:r>
            <a:r>
              <a:rPr lang="ko-KR" altLang="en-US" dirty="0"/>
              <a:t>가 </a:t>
            </a:r>
            <a:r>
              <a:rPr lang="ko-KR" altLang="en-US" dirty="0" smtClean="0"/>
              <a:t>등장하면서 웹 서버도 자바스크립트로 개발 가능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r>
              <a:rPr lang="ko-KR" altLang="en-US" dirty="0"/>
              <a:t>웹 페이지를 </a:t>
            </a:r>
            <a:r>
              <a:rPr lang="ko-KR" altLang="en-US" dirty="0" smtClean="0"/>
              <a:t>출력하지 </a:t>
            </a:r>
            <a:r>
              <a:rPr lang="ko-KR" altLang="en-US" dirty="0"/>
              <a:t>않아도 웹 프로토콜</a:t>
            </a:r>
            <a:r>
              <a:rPr lang="en-US" altLang="ko-KR" dirty="0"/>
              <a:t>(HTTP </a:t>
            </a:r>
            <a:r>
              <a:rPr lang="ko-KR" altLang="en-US" dirty="0"/>
              <a:t>또는 </a:t>
            </a:r>
            <a:r>
              <a:rPr lang="en-US" altLang="ko-KR" dirty="0"/>
              <a:t>HTTPS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활용하면 웹 </a:t>
            </a:r>
            <a:r>
              <a:rPr lang="ko-KR" altLang="en-US" dirty="0" smtClean="0"/>
              <a:t>서버로 칭함</a:t>
            </a:r>
            <a:r>
              <a:rPr lang="en-US" altLang="ko-KR" dirty="0" smtClean="0"/>
              <a:t>. </a:t>
            </a:r>
            <a:r>
              <a:rPr lang="ko-KR" altLang="en-US" dirty="0" err="1"/>
              <a:t>페이팔</a:t>
            </a:r>
            <a:r>
              <a:rPr lang="ko-KR" altLang="en-US" dirty="0"/>
              <a:t> </a:t>
            </a:r>
            <a:r>
              <a:rPr lang="ko-KR" altLang="en-US" dirty="0" smtClean="0"/>
              <a:t>결제 </a:t>
            </a:r>
            <a:r>
              <a:rPr lang="ko-KR" altLang="en-US" dirty="0"/>
              <a:t>시스템에도 </a:t>
            </a:r>
            <a:r>
              <a:rPr lang="en-US" altLang="ko-KR" dirty="0"/>
              <a:t>Node.js</a:t>
            </a:r>
            <a:r>
              <a:rPr lang="ko-KR" altLang="en-US" dirty="0"/>
              <a:t>를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Node.js</a:t>
            </a:r>
            <a:r>
              <a:rPr lang="ko-KR" altLang="en-US" dirty="0"/>
              <a:t>는 웹 개발과 </a:t>
            </a:r>
            <a:r>
              <a:rPr lang="ko-KR" altLang="en-US" dirty="0" smtClean="0"/>
              <a:t>관련해서 간단한 </a:t>
            </a:r>
            <a:r>
              <a:rPr lang="ko-KR" altLang="en-US" dirty="0"/>
              <a:t>모듈들만 제공해서 데이터 처리와 예외 처리 등이 </a:t>
            </a:r>
            <a:r>
              <a:rPr lang="ko-KR" altLang="en-US" dirty="0" smtClean="0"/>
              <a:t>복잡하나</a:t>
            </a:r>
            <a:r>
              <a:rPr lang="en-US" altLang="ko-KR" dirty="0"/>
              <a:t>, </a:t>
            </a:r>
            <a:r>
              <a:rPr lang="ko-KR" altLang="en-US" dirty="0" smtClean="0"/>
              <a:t>빠르다는 장점이 있음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/>
              <a:t> 자바스크립트로 할 수 있는 일</a:t>
            </a:r>
            <a:endParaRPr lang="ko-KR" altLang="en-US" dirty="0" smtClean="0"/>
          </a:p>
        </p:txBody>
      </p:sp>
      <p:pic>
        <p:nvPicPr>
          <p:cNvPr id="2" name="Picture 2" descr="C:\Users\KDY\Desktop\자바스크립트 2판\강의교안\fig_4588\그림\그림 1-5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" b="4294"/>
          <a:stretch/>
        </p:blipFill>
        <p:spPr bwMode="auto">
          <a:xfrm>
            <a:off x="827584" y="2045216"/>
            <a:ext cx="2520280" cy="104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err="1"/>
              <a:t>모바일</a:t>
            </a:r>
            <a:r>
              <a:rPr lang="ko-KR" altLang="en-US" dirty="0"/>
              <a:t> 애플리케이션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err="1" smtClean="0"/>
              <a:t>네이티브</a:t>
            </a:r>
            <a:r>
              <a:rPr lang="ko-KR" altLang="en-US" dirty="0" smtClean="0"/>
              <a:t> 애플리케이션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err="1" smtClean="0"/>
              <a:t>스마트폰에서</a:t>
            </a:r>
            <a:r>
              <a:rPr lang="ko-KR" altLang="en-US" dirty="0" smtClean="0"/>
              <a:t> 인식할 수 있는 프로그래밍 언어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스위프트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만든 애플리케이션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기업에서 애플리케이션을 만들 경우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언어로 만들기에 비용이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배가 됨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자바스크립트를 사용하면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애플리케이션만 개발해도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동작 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/>
              <a:t> 자바스크립트로 할 수 있는 일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2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err="1"/>
              <a:t>모바일</a:t>
            </a:r>
            <a:r>
              <a:rPr lang="ko-KR" altLang="en-US" dirty="0"/>
              <a:t> 애플리케이션 </a:t>
            </a:r>
            <a:r>
              <a:rPr lang="ko-KR" altLang="en-US" dirty="0" smtClean="0"/>
              <a:t>개발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err="1" smtClean="0"/>
              <a:t>페이스북의</a:t>
            </a:r>
            <a:r>
              <a:rPr lang="ko-KR" altLang="en-US" dirty="0" smtClean="0"/>
              <a:t> </a:t>
            </a:r>
            <a:r>
              <a:rPr lang="en-US" altLang="ko-KR" dirty="0"/>
              <a:t>React </a:t>
            </a:r>
            <a:r>
              <a:rPr lang="en-US" altLang="ko-KR" dirty="0" smtClean="0"/>
              <a:t>Native</a:t>
            </a:r>
          </a:p>
          <a:p>
            <a:pPr lvl="2">
              <a:spcAft>
                <a:spcPts val="200"/>
              </a:spcAft>
            </a:pPr>
            <a:r>
              <a:rPr lang="ko-KR" altLang="en-US" dirty="0"/>
              <a:t>자바스크립트로 </a:t>
            </a:r>
            <a:r>
              <a:rPr lang="ko-KR" altLang="en-US" dirty="0" err="1"/>
              <a:t>네이티브</a:t>
            </a:r>
            <a:r>
              <a:rPr lang="ko-KR" altLang="en-US" dirty="0"/>
              <a:t> 애플리케이션을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(</a:t>
            </a:r>
            <a:r>
              <a:rPr lang="ko-KR" altLang="en-US" dirty="0"/>
              <a:t>내부적으로 </a:t>
            </a:r>
            <a:r>
              <a:rPr lang="ko-KR" altLang="en-US" dirty="0" smtClean="0"/>
              <a:t>프로그래밍 </a:t>
            </a:r>
            <a:r>
              <a:rPr lang="ko-KR" altLang="en-US" dirty="0"/>
              <a:t>언어를 </a:t>
            </a:r>
            <a:r>
              <a:rPr lang="ko-KR" altLang="en-US" dirty="0" smtClean="0"/>
              <a:t>변환</a:t>
            </a:r>
            <a:r>
              <a:rPr lang="en-US" altLang="ko-KR" dirty="0" smtClean="0"/>
              <a:t>)</a:t>
            </a:r>
          </a:p>
          <a:p>
            <a:pPr lvl="2">
              <a:spcAft>
                <a:spcPts val="200"/>
              </a:spcAft>
            </a:pP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/>
              <a:t> 자바스크립트로 할 수 있는 일</a:t>
            </a:r>
            <a:endParaRPr lang="ko-KR" altLang="en-US" dirty="0" smtClean="0"/>
          </a:p>
        </p:txBody>
      </p:sp>
      <p:pic>
        <p:nvPicPr>
          <p:cNvPr id="8194" name="Picture 2" descr="C:\Users\KDY\Desktop\자바스크립트 2판\강의교안\fig_4588\그림\그림 1-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" b="-1"/>
          <a:stretch/>
        </p:blipFill>
        <p:spPr bwMode="auto">
          <a:xfrm>
            <a:off x="755576" y="1691640"/>
            <a:ext cx="5040560" cy="322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2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2151</TotalTime>
  <Words>782</Words>
  <Application>Microsoft Office PowerPoint</Application>
  <PresentationFormat>화면 슬라이드 쇼(16:9)</PresentationFormat>
  <Paragraphs>161</Paragraphs>
  <Slides>25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1_마스터</vt:lpstr>
      <vt:lpstr>자바스크립트 첫걸음 </vt:lpstr>
      <vt:lpstr>PowerPoint 프레젠테이션</vt:lpstr>
      <vt:lpstr>1. 자바스크립트의 발전</vt:lpstr>
      <vt:lpstr>1. 자바스크립트의 발전</vt:lpstr>
      <vt:lpstr>1. 자바스크립트의 발전</vt:lpstr>
      <vt:lpstr>2. 자바스크립트로 할 수 있는 일</vt:lpstr>
      <vt:lpstr>2. 자바스크립트로 할 수 있는 일</vt:lpstr>
      <vt:lpstr>2. 자바스크립트로 할 수 있는 일</vt:lpstr>
      <vt:lpstr>2. 자바스크립트로 할 수 있는 일</vt:lpstr>
      <vt:lpstr>2. 자바스크립트로 할 수 있는 일</vt:lpstr>
      <vt:lpstr>2. 자바스크립트로 할 수 있는 일</vt:lpstr>
      <vt:lpstr>3. 실습 환경 구축</vt:lpstr>
      <vt:lpstr>3. 실습 환경 구축</vt:lpstr>
      <vt:lpstr>3. 실습 환경 구축</vt:lpstr>
      <vt:lpstr>3. 실습 환경 구축</vt:lpstr>
      <vt:lpstr>3. 실습 환경 구축</vt:lpstr>
      <vt:lpstr>4. 기본 실습 방법</vt:lpstr>
      <vt:lpstr>4. 기본 실습 방법</vt:lpstr>
      <vt:lpstr>4. 기본 실습 방법</vt:lpstr>
      <vt:lpstr>4. 기본 실습 방법</vt:lpstr>
      <vt:lpstr>4. 기본 실습 방법</vt:lpstr>
      <vt:lpstr>5. 웹 브라우저 실습 방법</vt:lpstr>
      <vt:lpstr>5. 웹 브라우저 실습 방법</vt:lpstr>
      <vt:lpstr>5. 웹 브라우저 실습 방법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KDY</cp:lastModifiedBy>
  <cp:revision>274</cp:revision>
  <dcterms:created xsi:type="dcterms:W3CDTF">2011-01-05T15:14:06Z</dcterms:created>
  <dcterms:modified xsi:type="dcterms:W3CDTF">2022-01-17T08:03:47Z</dcterms:modified>
</cp:coreProperties>
</file>